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5"/>
    <p:restoredTop sz="94651"/>
  </p:normalViewPr>
  <p:slideViewPr>
    <p:cSldViewPr snapToGrid="0" snapToObjects="1">
      <p:cViewPr>
        <p:scale>
          <a:sx n="47" d="100"/>
          <a:sy n="47" d="100"/>
        </p:scale>
        <p:origin x="728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88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69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3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05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7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83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50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38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4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25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7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B687-C61E-9243-8B6B-19110697A646}" type="datetimeFigureOut">
              <a:rPr lang="it-IT" smtClean="0"/>
              <a:t>05/05/24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0CE0-51C2-0C4A-907B-F405F0E260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F5E7B5B-7153-229E-19CC-CFA2AA221D04}"/>
              </a:ext>
            </a:extLst>
          </p:cNvPr>
          <p:cNvSpPr txBox="1">
            <a:spLocks/>
          </p:cNvSpPr>
          <p:nvPr/>
        </p:nvSpPr>
        <p:spPr>
          <a:xfrm>
            <a:off x="2270641" y="35798607"/>
            <a:ext cx="25733931" cy="330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7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1F13F7-05E6-0A81-1C45-2E55CE9D2677}"/>
              </a:ext>
            </a:extLst>
          </p:cNvPr>
          <p:cNvSpPr txBox="1"/>
          <p:nvPr/>
        </p:nvSpPr>
        <p:spPr>
          <a:xfrm>
            <a:off x="2270640" y="1001486"/>
            <a:ext cx="340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EP21.20 </a:t>
            </a:r>
            <a:endParaRPr lang="it-IT" sz="3600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06280F3-B788-F6C5-3E04-D800149FEDA3}"/>
              </a:ext>
            </a:extLst>
          </p:cNvPr>
          <p:cNvSpPr txBox="1">
            <a:spLocks/>
          </p:cNvSpPr>
          <p:nvPr/>
        </p:nvSpPr>
        <p:spPr>
          <a:xfrm>
            <a:off x="1190396" y="2204704"/>
            <a:ext cx="27776542" cy="330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coracoclavicular and acromioclavicular reconstruction in chronic acromioclavicular joint dislocations yields good functional and radiographic results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81FF00C-C77D-992D-EF69-5F6781797C21}"/>
              </a:ext>
            </a:extLst>
          </p:cNvPr>
          <p:cNvSpPr txBox="1"/>
          <p:nvPr/>
        </p:nvSpPr>
        <p:spPr>
          <a:xfrm>
            <a:off x="1190396" y="5747657"/>
            <a:ext cx="27776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Simone Cerciello</a:t>
            </a:r>
            <a:r>
              <a:rPr lang="en-US" sz="4000" baseline="30000" dirty="0"/>
              <a:t>1,2</a:t>
            </a:r>
            <a:r>
              <a:rPr lang="en-US" sz="4000" dirty="0"/>
              <a:t>, Fabrizio Mocini</a:t>
            </a:r>
            <a:r>
              <a:rPr lang="en-US" sz="4000" baseline="30000" dirty="0"/>
              <a:t>1,2</a:t>
            </a:r>
            <a:r>
              <a:rPr lang="en-US" sz="4000" dirty="0"/>
              <a:t>, Lorenzo </a:t>
            </a:r>
            <a:r>
              <a:rPr lang="en-US" sz="4000" dirty="0" err="1"/>
              <a:t>Proietti</a:t>
            </a:r>
            <a:r>
              <a:rPr lang="en-US" sz="4000" dirty="0"/>
              <a:t> </a:t>
            </a:r>
            <a:r>
              <a:rPr lang="en-US" sz="4000" baseline="30000" dirty="0"/>
              <a:t>1,2</a:t>
            </a:r>
            <a:r>
              <a:rPr lang="en-US" sz="4000" dirty="0"/>
              <a:t>, Gianluca Ciolli</a:t>
            </a:r>
            <a:r>
              <a:rPr lang="en-US" sz="4000" baseline="30000" dirty="0"/>
              <a:t>1,2</a:t>
            </a:r>
            <a:r>
              <a:rPr lang="en-US" sz="4000" dirty="0"/>
              <a:t>, Dario Candura</a:t>
            </a:r>
            <a:r>
              <a:rPr lang="en-US" sz="4000" baseline="30000" dirty="0"/>
              <a:t>1</a:t>
            </a:r>
            <a:r>
              <a:rPr lang="en-US" sz="4000" dirty="0"/>
              <a:t>, Vincenzo Brancaccio</a:t>
            </a:r>
            <a:r>
              <a:rPr lang="en-US" sz="4000" baseline="30000" dirty="0"/>
              <a:t>1</a:t>
            </a:r>
            <a:r>
              <a:rPr lang="en-US" sz="4000" dirty="0"/>
              <a:t>, Katia Corona</a:t>
            </a:r>
            <a:r>
              <a:rPr lang="en-US" sz="4000" baseline="30000" dirty="0"/>
              <a:t>3</a:t>
            </a:r>
            <a:endParaRPr lang="en-US" sz="4000" dirty="0"/>
          </a:p>
          <a:p>
            <a:pPr algn="ctr"/>
            <a:endParaRPr lang="it-IT" sz="4400" dirty="0"/>
          </a:p>
          <a:p>
            <a:pPr algn="ctr"/>
            <a:r>
              <a:rPr lang="it-IT" sz="2400" baseline="30000" dirty="0"/>
              <a:t>1</a:t>
            </a:r>
            <a:r>
              <a:rPr lang="it-IT" sz="2400" dirty="0"/>
              <a:t>Policlinico A. Gemelli, Rome, Italy; </a:t>
            </a:r>
            <a:r>
              <a:rPr lang="it-IT" sz="2400" baseline="30000" dirty="0"/>
              <a:t>2</a:t>
            </a:r>
            <a:r>
              <a:rPr lang="it-IT" sz="2400" dirty="0"/>
              <a:t>Casa di cura Villa Betania, Rome, Italy; </a:t>
            </a:r>
            <a:r>
              <a:rPr lang="it-IT" sz="2400" baseline="30000" dirty="0"/>
              <a:t>3</a:t>
            </a:r>
            <a:r>
              <a:rPr lang="it-IT" sz="2400" dirty="0"/>
              <a:t>Department of Medicine and Health Sciences “Vincenzo Tiberio”, Campobasso, Italy; </a:t>
            </a:r>
            <a:r>
              <a:rPr lang="it-IT" sz="2400" baseline="30000" dirty="0"/>
              <a:t>4</a:t>
            </a:r>
            <a:r>
              <a:rPr lang="it-IT" sz="2400" dirty="0"/>
              <a:t>Fondren </a:t>
            </a:r>
            <a:r>
              <a:rPr lang="it-IT" sz="2400" dirty="0" err="1"/>
              <a:t>Orthopaedic</a:t>
            </a:r>
            <a:r>
              <a:rPr lang="it-IT" sz="2400" dirty="0"/>
              <a:t> Group, Houston, United States.</a:t>
            </a:r>
          </a:p>
          <a:p>
            <a:br>
              <a:rPr lang="it-IT" dirty="0"/>
            </a:b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A103539-13A3-2114-B707-921C2CFC712A}"/>
              </a:ext>
            </a:extLst>
          </p:cNvPr>
          <p:cNvSpPr txBox="1"/>
          <p:nvPr/>
        </p:nvSpPr>
        <p:spPr>
          <a:xfrm>
            <a:off x="1190398" y="8061365"/>
            <a:ext cx="131226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INTRODUCTION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Optimal treatment of chronic unstable acromioclavicular (AC) joint dislocations (type III-V according the Rockwood classification) is still debated.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Anatomic coracoclavicular (CC) reconstruction is a reliable option in terms of two-dimensional radiographic reduction, clinical outcomes, and return to sports, but there remain concerns regarding anterior-posterior stability of the AC joint with CC ligament reconstruction alone.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the present study was to describe the mid-term results of a new hybrid technique with CC and AC ligament reconstruction for chronic AC joint dislocations.</a:t>
            </a:r>
            <a:endParaRPr lang="en-US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F08F13-51C0-E581-25E3-1341BA2D8084}"/>
              </a:ext>
            </a:extLst>
          </p:cNvPr>
          <p:cNvSpPr txBox="1"/>
          <p:nvPr/>
        </p:nvSpPr>
        <p:spPr>
          <a:xfrm>
            <a:off x="1190396" y="12547425"/>
            <a:ext cx="131226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METHODS</a:t>
            </a:r>
          </a:p>
          <a:p>
            <a:pPr marL="457200" indent="-457200" algn="just" defTabSz="967331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Twenty-two patients surgically treated for chronic AC joint dislocations (grade 3 to 5) were retrospectively reviewed. </a:t>
            </a:r>
          </a:p>
          <a:p>
            <a:pPr marL="457200" indent="-457200" algn="just" defTabSz="967331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All patients were assessed before surgery and at final follow-up with the Constant-</a:t>
            </a:r>
            <a:r>
              <a:rPr lang="en-US" sz="2400" dirty="0" err="1">
                <a:cs typeface="Times New Roman" panose="02020603050405020304" pitchFamily="18" charset="0"/>
              </a:rPr>
              <a:t>Murley</a:t>
            </a:r>
            <a:r>
              <a:rPr lang="en-US" sz="2400" dirty="0">
                <a:cs typeface="Times New Roman" panose="02020603050405020304" pitchFamily="18" charset="0"/>
              </a:rPr>
              <a:t> score (CMS) and the American Shoulder and Elbow Surgeons (ASES) score. </a:t>
            </a:r>
          </a:p>
          <a:p>
            <a:pPr marL="457200" indent="-457200" algn="just" defTabSz="967331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 CC vertical distance (CCD) and the CCD ratio (affected side compared to unaffected side) were measured on </a:t>
            </a:r>
            <a:r>
              <a:rPr lang="en-US" sz="2400" dirty="0" err="1">
                <a:cs typeface="Times New Roman" panose="02020603050405020304" pitchFamily="18" charset="0"/>
              </a:rPr>
              <a:t>Zanca</a:t>
            </a:r>
            <a:r>
              <a:rPr lang="en-US" sz="2400" dirty="0">
                <a:cs typeface="Times New Roman" panose="02020603050405020304" pitchFamily="18" charset="0"/>
              </a:rPr>
              <a:t> radiographs preoperatively, at 6 months postop and at final follow-up. </a:t>
            </a:r>
          </a:p>
          <a:p>
            <a:pPr marL="457200" indent="-457200" algn="just" defTabSz="967331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 same surgical technique consisting in a primary fixation with a suspensory system, coracoclavicular ligaments reconstruction with a double loop of autologous </a:t>
            </a:r>
            <a:r>
              <a:rPr lang="en-US" sz="2400" dirty="0" err="1">
                <a:cs typeface="Times New Roman" panose="02020603050405020304" pitchFamily="18" charset="0"/>
              </a:rPr>
              <a:t>gracilis</a:t>
            </a:r>
            <a:r>
              <a:rPr lang="en-US" sz="2400" dirty="0">
                <a:cs typeface="Times New Roman" panose="02020603050405020304" pitchFamily="18" charset="0"/>
              </a:rPr>
              <a:t> and acromioclavicular ligaments reconstruction with autologous coracoacromial ligament was performed in all cases. 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506B62-8208-B686-25E0-27A980CC71D7}"/>
              </a:ext>
            </a:extLst>
          </p:cNvPr>
          <p:cNvSpPr txBox="1"/>
          <p:nvPr/>
        </p:nvSpPr>
        <p:spPr>
          <a:xfrm>
            <a:off x="15629629" y="30942047"/>
            <a:ext cx="127040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CONCLUSIONS</a:t>
            </a:r>
          </a:p>
          <a:p>
            <a:pPr algn="ctr"/>
            <a:endParaRPr lang="it-IT" sz="2400" dirty="0"/>
          </a:p>
          <a:p>
            <a:pPr marL="457200" indent="-457200" algn="just" defTabSz="967331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 optimal treatment of chronic high-grade AC joint dislocations requires superior-inferior and anterior-posterior stability to ensure good clinical outcomes and return to overhead activities or sports. </a:t>
            </a:r>
          </a:p>
          <a:p>
            <a:pPr marL="457200" indent="-457200" algn="just" defTabSz="967331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457200" indent="-457200" algn="just" defTabSz="967331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 present hybrid technique of AC and CC ligaments reconstruction showed good clinical and radiographic results and is a reliable an alternative to other reported techniques. 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2E61B7-1101-4895-FD0A-92FCC1205930}"/>
              </a:ext>
            </a:extLst>
          </p:cNvPr>
          <p:cNvSpPr txBox="1"/>
          <p:nvPr/>
        </p:nvSpPr>
        <p:spPr>
          <a:xfrm>
            <a:off x="971701" y="21650744"/>
            <a:ext cx="1312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SURGICAL TECHNIQUE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BABC27C-38F9-772E-F00E-3ECF77542971}"/>
              </a:ext>
            </a:extLst>
          </p:cNvPr>
          <p:cNvSpPr txBox="1"/>
          <p:nvPr/>
        </p:nvSpPr>
        <p:spPr>
          <a:xfrm>
            <a:off x="15324784" y="8045930"/>
            <a:ext cx="13341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RESULTS</a:t>
            </a:r>
            <a:endParaRPr lang="it-IT" sz="40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47A42CD-94BB-6AC5-E695-58C339FF96CD}"/>
              </a:ext>
            </a:extLst>
          </p:cNvPr>
          <p:cNvSpPr txBox="1"/>
          <p:nvPr/>
        </p:nvSpPr>
        <p:spPr>
          <a:xfrm>
            <a:off x="15791785" y="34511737"/>
            <a:ext cx="12704025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REFERENCES</a:t>
            </a:r>
          </a:p>
          <a:p>
            <a:pPr algn="just"/>
            <a:endParaRPr lang="en-US" i="1" dirty="0"/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1. </a:t>
            </a:r>
            <a:r>
              <a:rPr lang="en-US" dirty="0" err="1">
                <a:cs typeface="Times New Roman" panose="02020603050405020304" pitchFamily="18" charset="0"/>
              </a:rPr>
              <a:t>Beitzel</a:t>
            </a:r>
            <a:r>
              <a:rPr lang="en-US" dirty="0">
                <a:cs typeface="Times New Roman" panose="02020603050405020304" pitchFamily="18" charset="0"/>
              </a:rPr>
              <a:t> K, Cote MP, </a:t>
            </a:r>
            <a:r>
              <a:rPr lang="en-US" dirty="0" err="1">
                <a:cs typeface="Times New Roman" panose="02020603050405020304" pitchFamily="18" charset="0"/>
              </a:rPr>
              <a:t>Apostolakos</a:t>
            </a:r>
            <a:r>
              <a:rPr lang="en-US" dirty="0">
                <a:cs typeface="Times New Roman" panose="02020603050405020304" pitchFamily="18" charset="0"/>
              </a:rPr>
              <a:t> J, </a:t>
            </a:r>
            <a:r>
              <a:rPr lang="en-US" dirty="0" err="1">
                <a:cs typeface="Times New Roman" panose="02020603050405020304" pitchFamily="18" charset="0"/>
              </a:rPr>
              <a:t>Solovyova</a:t>
            </a:r>
            <a:r>
              <a:rPr lang="en-US" dirty="0">
                <a:cs typeface="Times New Roman" panose="02020603050405020304" pitchFamily="18" charset="0"/>
              </a:rPr>
              <a:t> O, Judson CH, Ziegler CG, Edgar CM, </a:t>
            </a:r>
            <a:r>
              <a:rPr lang="en-US" dirty="0" err="1">
                <a:cs typeface="Times New Roman" panose="02020603050405020304" pitchFamily="18" charset="0"/>
              </a:rPr>
              <a:t>Imho</a:t>
            </a:r>
            <a:r>
              <a:rPr lang="en-US" dirty="0">
                <a:cs typeface="Times New Roman" panose="02020603050405020304" pitchFamily="18" charset="0"/>
              </a:rPr>
              <a:t>  AB, </a:t>
            </a:r>
            <a:r>
              <a:rPr lang="en-US" dirty="0" err="1">
                <a:cs typeface="Times New Roman" panose="02020603050405020304" pitchFamily="18" charset="0"/>
              </a:rPr>
              <a:t>Arciero</a:t>
            </a:r>
            <a:r>
              <a:rPr lang="en-US" dirty="0">
                <a:cs typeface="Times New Roman" panose="02020603050405020304" pitchFamily="18" charset="0"/>
              </a:rPr>
              <a:t> RA, </a:t>
            </a:r>
            <a:r>
              <a:rPr lang="en-US" dirty="0" err="1">
                <a:cs typeface="Times New Roman" panose="02020603050405020304" pitchFamily="18" charset="0"/>
              </a:rPr>
              <a:t>Mazzocca</a:t>
            </a:r>
            <a:r>
              <a:rPr lang="en-US" dirty="0">
                <a:cs typeface="Times New Roman" panose="02020603050405020304" pitchFamily="18" charset="0"/>
              </a:rPr>
              <a:t> AD (2013) Current concepts in the treatment of acromioclavicular joint dislocations. Arthroscopy 29:387–397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2. </a:t>
            </a:r>
            <a:r>
              <a:rPr lang="en-US" dirty="0" err="1">
                <a:cs typeface="Times New Roman" panose="02020603050405020304" pitchFamily="18" charset="0"/>
              </a:rPr>
              <a:t>Pallis</a:t>
            </a:r>
            <a:r>
              <a:rPr lang="en-US" dirty="0">
                <a:cs typeface="Times New Roman" panose="02020603050405020304" pitchFamily="18" charset="0"/>
              </a:rPr>
              <a:t> M, Cameron KL, Svoboda SJ, Owens BD (2012) Epidemiology of acromioclavicular joint injury in young athletes. Am J Sports Med 40:2072–2077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3. Rothenberg A, </a:t>
            </a:r>
            <a:r>
              <a:rPr lang="en-US" dirty="0" err="1">
                <a:cs typeface="Times New Roman" panose="02020603050405020304" pitchFamily="18" charset="0"/>
              </a:rPr>
              <a:t>Gasbarro</a:t>
            </a:r>
            <a:r>
              <a:rPr lang="en-US" dirty="0">
                <a:cs typeface="Times New Roman" panose="02020603050405020304" pitchFamily="18" charset="0"/>
              </a:rPr>
              <a:t> G, </a:t>
            </a:r>
            <a:r>
              <a:rPr lang="en-US" dirty="0" err="1">
                <a:cs typeface="Times New Roman" panose="02020603050405020304" pitchFamily="18" charset="0"/>
              </a:rPr>
              <a:t>Chlebeck</a:t>
            </a:r>
            <a:r>
              <a:rPr lang="en-US" dirty="0">
                <a:cs typeface="Times New Roman" panose="02020603050405020304" pitchFamily="18" charset="0"/>
              </a:rPr>
              <a:t> J, Lin A (2017) The Coracoacromial Ligament: anatomy, follow-up function, and clinical significance. </a:t>
            </a:r>
            <a:r>
              <a:rPr lang="en-US" dirty="0" err="1">
                <a:cs typeface="Times New Roman" panose="02020603050405020304" pitchFamily="18" charset="0"/>
              </a:rPr>
              <a:t>Orthop</a:t>
            </a:r>
            <a:r>
              <a:rPr lang="en-US" dirty="0">
                <a:cs typeface="Times New Roman" panose="02020603050405020304" pitchFamily="18" charset="0"/>
              </a:rPr>
              <a:t> J Sports Med 5(4):2325967117703398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4. </a:t>
            </a:r>
            <a:r>
              <a:rPr lang="en-US" dirty="0" err="1">
                <a:cs typeface="Times New Roman" panose="02020603050405020304" pitchFamily="18" charset="0"/>
              </a:rPr>
              <a:t>Skjaker</a:t>
            </a:r>
            <a:r>
              <a:rPr lang="en-US" dirty="0">
                <a:cs typeface="Times New Roman" panose="02020603050405020304" pitchFamily="18" charset="0"/>
              </a:rPr>
              <a:t> SA, </a:t>
            </a:r>
            <a:r>
              <a:rPr lang="en-US" dirty="0" err="1">
                <a:cs typeface="Times New Roman" panose="02020603050405020304" pitchFamily="18" charset="0"/>
              </a:rPr>
              <a:t>Enger</a:t>
            </a:r>
            <a:r>
              <a:rPr lang="en-US" dirty="0">
                <a:cs typeface="Times New Roman" panose="02020603050405020304" pitchFamily="18" charset="0"/>
              </a:rPr>
              <a:t> M, </a:t>
            </a:r>
            <a:r>
              <a:rPr lang="en-US" dirty="0" err="1">
                <a:cs typeface="Times New Roman" panose="02020603050405020304" pitchFamily="18" charset="0"/>
              </a:rPr>
              <a:t>Engebretsen</a:t>
            </a:r>
            <a:r>
              <a:rPr lang="en-US" dirty="0">
                <a:cs typeface="Times New Roman" panose="02020603050405020304" pitchFamily="18" charset="0"/>
              </a:rPr>
              <a:t> L, </a:t>
            </a:r>
            <a:r>
              <a:rPr lang="en-US" dirty="0" err="1">
                <a:cs typeface="Times New Roman" panose="02020603050405020304" pitchFamily="18" charset="0"/>
              </a:rPr>
              <a:t>Brox</a:t>
            </a:r>
            <a:r>
              <a:rPr lang="en-US" dirty="0">
                <a:cs typeface="Times New Roman" panose="02020603050405020304" pitchFamily="18" charset="0"/>
              </a:rPr>
              <a:t> JI, </a:t>
            </a:r>
            <a:r>
              <a:rPr lang="en-US" dirty="0" err="1">
                <a:cs typeface="Times New Roman" panose="02020603050405020304" pitchFamily="18" charset="0"/>
              </a:rPr>
              <a:t>Bøe</a:t>
            </a:r>
            <a:r>
              <a:rPr lang="en-US" dirty="0">
                <a:cs typeface="Times New Roman" panose="02020603050405020304" pitchFamily="18" charset="0"/>
              </a:rPr>
              <a:t> B (2020) Young men in sports are at highest risk of acromioclavicular joint injuries: a prospective cohort study. Knee Surg Sports </a:t>
            </a:r>
            <a:r>
              <a:rPr lang="en-US" dirty="0" err="1">
                <a:cs typeface="Times New Roman" panose="02020603050405020304" pitchFamily="18" charset="0"/>
              </a:rPr>
              <a:t>Traumatol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Arthrosc</a:t>
            </a:r>
            <a:r>
              <a:rPr lang="en-US" dirty="0">
                <a:cs typeface="Times New Roman" panose="02020603050405020304" pitchFamily="18" charset="0"/>
              </a:rPr>
              <a:t> 29(7):2039–2045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5. Frank RM, Cotter EJ, Leroux TS, Romeo AA (2019) Acromioclavicular Joint Injuries: evidence-based treatment. J Am </a:t>
            </a:r>
            <a:r>
              <a:rPr lang="en-US" dirty="0" err="1">
                <a:cs typeface="Times New Roman" panose="02020603050405020304" pitchFamily="18" charset="0"/>
              </a:rPr>
              <a:t>Acad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Orthop</a:t>
            </a:r>
            <a:r>
              <a:rPr lang="en-US" dirty="0">
                <a:cs typeface="Times New Roman" panose="02020603050405020304" pitchFamily="18" charset="0"/>
              </a:rPr>
              <a:t> Surg 27(17):775–778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6. Zhu Y, Hsueh P, Zeng B, Chai Y, Zhang C, Chen Y, Wang Y, </a:t>
            </a:r>
            <a:r>
              <a:rPr lang="en-US" dirty="0" err="1">
                <a:cs typeface="Times New Roman" panose="02020603050405020304" pitchFamily="18" charset="0"/>
              </a:rPr>
              <a:t>Maimaitiaili</a:t>
            </a:r>
            <a:r>
              <a:rPr lang="en-US" dirty="0">
                <a:cs typeface="Times New Roman" panose="02020603050405020304" pitchFamily="18" charset="0"/>
              </a:rPr>
              <a:t> T (2018) A prospective study of coracoclavicular ligament reconstruction with autogenous peroneus longus tendon for acromioclavicular joint dislocations. J Shoulder Elbow Surg 27(6):178–188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7. Rosso C, </a:t>
            </a:r>
            <a:r>
              <a:rPr lang="en-US" dirty="0" err="1">
                <a:cs typeface="Times New Roman" panose="02020603050405020304" pitchFamily="18" charset="0"/>
              </a:rPr>
              <a:t>Martetschläger</a:t>
            </a:r>
            <a:r>
              <a:rPr lang="en-US" dirty="0">
                <a:cs typeface="Times New Roman" panose="02020603050405020304" pitchFamily="18" charset="0"/>
              </a:rPr>
              <a:t> F, </a:t>
            </a:r>
            <a:r>
              <a:rPr lang="en-US" dirty="0" err="1">
                <a:cs typeface="Times New Roman" panose="02020603050405020304" pitchFamily="18" charset="0"/>
              </a:rPr>
              <a:t>Saccomanno</a:t>
            </a:r>
            <a:r>
              <a:rPr lang="en-US" dirty="0">
                <a:cs typeface="Times New Roman" panose="02020603050405020304" pitchFamily="18" charset="0"/>
              </a:rPr>
              <a:t> MF, Voss A, </a:t>
            </a:r>
            <a:r>
              <a:rPr lang="en-US" dirty="0" err="1">
                <a:cs typeface="Times New Roman" panose="02020603050405020304" pitchFamily="18" charset="0"/>
              </a:rPr>
              <a:t>Lacheta</a:t>
            </a:r>
            <a:r>
              <a:rPr lang="en-US" dirty="0">
                <a:cs typeface="Times New Roman" panose="02020603050405020304" pitchFamily="18" charset="0"/>
              </a:rPr>
              <a:t> L, </a:t>
            </a:r>
            <a:r>
              <a:rPr lang="en-US" dirty="0" err="1">
                <a:cs typeface="Times New Roman" panose="02020603050405020304" pitchFamily="18" charset="0"/>
              </a:rPr>
              <a:t>Beitzel</a:t>
            </a:r>
            <a:r>
              <a:rPr lang="en-US" dirty="0">
                <a:cs typeface="Times New Roman" panose="02020603050405020304" pitchFamily="18" charset="0"/>
              </a:rPr>
              <a:t> K, Milano G (2021) High degree of consensus achieved regarding diagnosis and treatment of acromioclavicular joint instability among ESA-ESSKA members. Knee Surg Sports </a:t>
            </a:r>
            <a:r>
              <a:rPr lang="en-US" dirty="0" err="1">
                <a:cs typeface="Times New Roman" panose="02020603050405020304" pitchFamily="18" charset="0"/>
              </a:rPr>
              <a:t>Traumatol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Arthrosc</a:t>
            </a:r>
            <a:r>
              <a:rPr lang="en-US" dirty="0">
                <a:cs typeface="Times New Roman" panose="02020603050405020304" pitchFamily="18" charset="0"/>
              </a:rPr>
              <a:t> 29(7):2325–2332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8. Jones HP, </a:t>
            </a:r>
            <a:r>
              <a:rPr lang="en-US" dirty="0" err="1">
                <a:cs typeface="Times New Roman" panose="02020603050405020304" pitchFamily="18" charset="0"/>
              </a:rPr>
              <a:t>Lemos</a:t>
            </a:r>
            <a:r>
              <a:rPr lang="en-US" dirty="0">
                <a:cs typeface="Times New Roman" panose="02020603050405020304" pitchFamily="18" charset="0"/>
              </a:rPr>
              <a:t> MJ, </a:t>
            </a:r>
            <a:r>
              <a:rPr lang="en-US" dirty="0" err="1">
                <a:cs typeface="Times New Roman" panose="02020603050405020304" pitchFamily="18" charset="0"/>
              </a:rPr>
              <a:t>Schepsis</a:t>
            </a:r>
            <a:r>
              <a:rPr lang="en-US" dirty="0">
                <a:cs typeface="Times New Roman" panose="02020603050405020304" pitchFamily="18" charset="0"/>
              </a:rPr>
              <a:t> AA (2001) Salvage of failed acromioclavicular joint reconstruction using autogenous semitendinosus tendon from the knee. Surgical technique and case report. Am J Sports Med 29(2):234–237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9. </a:t>
            </a:r>
            <a:r>
              <a:rPr lang="en-US" dirty="0" err="1">
                <a:cs typeface="Times New Roman" panose="02020603050405020304" pitchFamily="18" charset="0"/>
              </a:rPr>
              <a:t>Carofino</a:t>
            </a:r>
            <a:r>
              <a:rPr lang="en-US" dirty="0">
                <a:cs typeface="Times New Roman" panose="02020603050405020304" pitchFamily="18" charset="0"/>
              </a:rPr>
              <a:t> BC, </a:t>
            </a:r>
            <a:r>
              <a:rPr lang="en-US" dirty="0" err="1">
                <a:cs typeface="Times New Roman" panose="02020603050405020304" pitchFamily="18" charset="0"/>
              </a:rPr>
              <a:t>Mazzocca</a:t>
            </a:r>
            <a:r>
              <a:rPr lang="en-US" dirty="0">
                <a:cs typeface="Times New Roman" panose="02020603050405020304" pitchFamily="18" charset="0"/>
              </a:rPr>
              <a:t> AD (2010) The anatomic coracoclavicular ligament reconstruction: surgical technique and indications. J Shoulder Elbow Surg 19:37–46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10. </a:t>
            </a:r>
            <a:r>
              <a:rPr lang="en-US" dirty="0" err="1">
                <a:cs typeface="Times New Roman" panose="02020603050405020304" pitchFamily="18" charset="0"/>
              </a:rPr>
              <a:t>Kibler</a:t>
            </a:r>
            <a:r>
              <a:rPr lang="en-US" dirty="0">
                <a:cs typeface="Times New Roman" panose="02020603050405020304" pitchFamily="18" charset="0"/>
              </a:rPr>
              <a:t> WB, </a:t>
            </a:r>
            <a:r>
              <a:rPr lang="en-US" dirty="0" err="1">
                <a:cs typeface="Times New Roman" panose="02020603050405020304" pitchFamily="18" charset="0"/>
              </a:rPr>
              <a:t>Sciascia</a:t>
            </a:r>
            <a:r>
              <a:rPr lang="en-US" dirty="0">
                <a:cs typeface="Times New Roman" panose="02020603050405020304" pitchFamily="18" charset="0"/>
              </a:rPr>
              <a:t> AD, Morris BJ, Dome D (2017) Treatment of symptomatic acromioclavicular joint instability by a docking technique: clinical indications, surgical technique, and outcomes. Arthroscopy 33(4):696–708</a:t>
            </a:r>
          </a:p>
        </p:txBody>
      </p:sp>
      <p:pic>
        <p:nvPicPr>
          <p:cNvPr id="16" name="Immagine 15" descr="Immagine che contiene testo, software, Pagina Web, Sito Web&#10;&#10;Descrizione generata automaticamente">
            <a:extLst>
              <a:ext uri="{FF2B5EF4-FFF2-40B4-BE49-F238E27FC236}">
                <a16:creationId xmlns:a16="http://schemas.microsoft.com/office/drawing/2014/main" id="{44E584B5-00BD-39A0-AF61-809BDF8C2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3" t="22273" b="65571"/>
          <a:stretch/>
        </p:blipFill>
        <p:spPr>
          <a:xfrm>
            <a:off x="14094377" y="629546"/>
            <a:ext cx="14872561" cy="131209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E14A8A5A-114E-F3D7-FA37-0F61DE8F5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r="3120"/>
          <a:stretch/>
        </p:blipFill>
        <p:spPr>
          <a:xfrm>
            <a:off x="1611571" y="17965182"/>
            <a:ext cx="5426075" cy="2915805"/>
          </a:xfrm>
          <a:prstGeom prst="rect">
            <a:avLst/>
          </a:prstGeom>
          <a:ln>
            <a:noFill/>
          </a:ln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3B09941A-1FF9-F389-C380-A15CD1FACFB1}"/>
              </a:ext>
            </a:extLst>
          </p:cNvPr>
          <p:cNvGrpSpPr/>
          <p:nvPr/>
        </p:nvGrpSpPr>
        <p:grpSpPr>
          <a:xfrm>
            <a:off x="7763193" y="17768070"/>
            <a:ext cx="5620298" cy="3312379"/>
            <a:chOff x="318826" y="2070194"/>
            <a:chExt cx="3045599" cy="2284200"/>
          </a:xfrm>
        </p:grpSpPr>
        <p:pic>
          <p:nvPicPr>
            <p:cNvPr id="31" name="Immagine 30" descr="Immagine che contiene interni, vicino&#10;&#10;Descrizione generata automaticamente">
              <a:extLst>
                <a:ext uri="{FF2B5EF4-FFF2-40B4-BE49-F238E27FC236}">
                  <a16:creationId xmlns:a16="http://schemas.microsoft.com/office/drawing/2014/main" id="{21755571-6E18-D3E0-767F-3DF0BB482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826" y="2070194"/>
              <a:ext cx="3045599" cy="2284200"/>
            </a:xfrm>
            <a:prstGeom prst="rect">
              <a:avLst/>
            </a:prstGeom>
          </p:spPr>
        </p:pic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E2464F4-9628-4825-69F0-5D73092D3A08}"/>
                </a:ext>
              </a:extLst>
            </p:cNvPr>
            <p:cNvSpPr/>
            <p:nvPr/>
          </p:nvSpPr>
          <p:spPr>
            <a:xfrm>
              <a:off x="318826" y="3279529"/>
              <a:ext cx="178715" cy="1091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3D58C828-9A42-EC68-9D8C-70951D8CDD3D}"/>
              </a:ext>
            </a:extLst>
          </p:cNvPr>
          <p:cNvGrpSpPr/>
          <p:nvPr/>
        </p:nvGrpSpPr>
        <p:grpSpPr>
          <a:xfrm>
            <a:off x="6255008" y="22626574"/>
            <a:ext cx="6740555" cy="4424172"/>
            <a:chOff x="24634871" y="6336961"/>
            <a:chExt cx="5775496" cy="4244745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A75D609E-96AF-D0A3-DDFE-060832962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2" b="1728"/>
            <a:stretch/>
          </p:blipFill>
          <p:spPr>
            <a:xfrm>
              <a:off x="24678379" y="6336961"/>
              <a:ext cx="5731988" cy="4244745"/>
            </a:xfrm>
            <a:prstGeom prst="rect">
              <a:avLst/>
            </a:prstGeom>
            <a:ln>
              <a:noFill/>
            </a:ln>
          </p:spPr>
        </p:pic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56A51B7D-584E-0953-DFF2-9D2CABCF98AA}"/>
                </a:ext>
              </a:extLst>
            </p:cNvPr>
            <p:cNvSpPr txBox="1"/>
            <p:nvPr/>
          </p:nvSpPr>
          <p:spPr>
            <a:xfrm>
              <a:off x="24634871" y="6593790"/>
              <a:ext cx="956331" cy="370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Fig.1</a:t>
              </a:r>
            </a:p>
          </p:txBody>
        </p:sp>
      </p:grpSp>
      <p:sp>
        <p:nvSpPr>
          <p:cNvPr id="36" name="Rettangolo 35">
            <a:extLst>
              <a:ext uri="{FF2B5EF4-FFF2-40B4-BE49-F238E27FC236}">
                <a16:creationId xmlns:a16="http://schemas.microsoft.com/office/drawing/2014/main" id="{B8C6CAE1-4D87-7350-5727-2C61A7F1C61E}"/>
              </a:ext>
            </a:extLst>
          </p:cNvPr>
          <p:cNvSpPr/>
          <p:nvPr/>
        </p:nvSpPr>
        <p:spPr>
          <a:xfrm>
            <a:off x="762000" y="24231770"/>
            <a:ext cx="4411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Fig.1 </a:t>
            </a:r>
          </a:p>
          <a:p>
            <a:pPr algn="just"/>
            <a:r>
              <a:rPr lang="en-US" sz="2400" dirty="0">
                <a:cs typeface="Times New Roman" panose="02020603050405020304" pitchFamily="18" charset="0"/>
              </a:rPr>
              <a:t>The CA ligament is detached from the lateral aspect of the coracoid and prepared as a The undersurface of the coracoid is inspected</a:t>
            </a: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2CB70FC2-C6A6-6EA4-2BED-ED1A74572823}"/>
              </a:ext>
            </a:extLst>
          </p:cNvPr>
          <p:cNvGrpSpPr/>
          <p:nvPr/>
        </p:nvGrpSpPr>
        <p:grpSpPr>
          <a:xfrm>
            <a:off x="6298393" y="27211119"/>
            <a:ext cx="6697171" cy="4628353"/>
            <a:chOff x="24635763" y="10876105"/>
            <a:chExt cx="5753314" cy="4321936"/>
          </a:xfrm>
        </p:grpSpPr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460059E2-DB48-F690-9441-5CA76F1C5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" b="-318"/>
            <a:stretch/>
          </p:blipFill>
          <p:spPr>
            <a:xfrm>
              <a:off x="24678379" y="10876105"/>
              <a:ext cx="5710698" cy="43219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43CA9CDD-1BF4-7B6B-279D-010630DFBC23}"/>
                </a:ext>
              </a:extLst>
            </p:cNvPr>
            <p:cNvSpPr txBox="1"/>
            <p:nvPr/>
          </p:nvSpPr>
          <p:spPr>
            <a:xfrm>
              <a:off x="24635763" y="10943169"/>
              <a:ext cx="956331" cy="376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Fig.2</a:t>
              </a:r>
            </a:p>
          </p:txBody>
        </p:sp>
      </p:grpSp>
      <p:sp>
        <p:nvSpPr>
          <p:cNvPr id="41" name="Rettangolo 40">
            <a:extLst>
              <a:ext uri="{FF2B5EF4-FFF2-40B4-BE49-F238E27FC236}">
                <a16:creationId xmlns:a16="http://schemas.microsoft.com/office/drawing/2014/main" id="{22B5C190-2177-4A26-E4D8-A94AEAE82837}"/>
              </a:ext>
            </a:extLst>
          </p:cNvPr>
          <p:cNvSpPr/>
          <p:nvPr/>
        </p:nvSpPr>
        <p:spPr>
          <a:xfrm>
            <a:off x="770727" y="28681153"/>
            <a:ext cx="4793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Fig.2 </a:t>
            </a:r>
            <a:r>
              <a:rPr lang="en-US" sz="2400" dirty="0">
                <a:cs typeface="Times New Roman" panose="02020603050405020304" pitchFamily="18" charset="0"/>
              </a:rPr>
              <a:t>Two 4-mm tunnels in the clavicle and in the coracoid are drilled and AC joint is reduced under direct visualization using the Tightrope system.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77FAB4F-50EF-B1C8-E8A1-552D4D3903F2}"/>
              </a:ext>
            </a:extLst>
          </p:cNvPr>
          <p:cNvSpPr/>
          <p:nvPr/>
        </p:nvSpPr>
        <p:spPr>
          <a:xfrm>
            <a:off x="763882" y="33351818"/>
            <a:ext cx="4541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Fig.3 </a:t>
            </a:r>
            <a:r>
              <a:rPr lang="en-US" sz="2400" dirty="0">
                <a:cs typeface="Times New Roman" panose="02020603050405020304" pitchFamily="18" charset="0"/>
              </a:rPr>
              <a:t>The free ends of the </a:t>
            </a:r>
            <a:r>
              <a:rPr lang="en-US" sz="2400" dirty="0" err="1">
                <a:cs typeface="Times New Roman" panose="02020603050405020304" pitchFamily="18" charset="0"/>
              </a:rPr>
              <a:t>gracilis</a:t>
            </a:r>
            <a:r>
              <a:rPr lang="en-US" sz="2400" dirty="0">
                <a:cs typeface="Times New Roman" panose="02020603050405020304" pitchFamily="18" charset="0"/>
              </a:rPr>
              <a:t> tendon are passed around the clavicle and coracoid in a figure-of-8 configuration, pulled together and then sutured to the underlying loop with #2 </a:t>
            </a:r>
            <a:r>
              <a:rPr lang="en-US" sz="2400" dirty="0" err="1">
                <a:cs typeface="Times New Roman" panose="02020603050405020304" pitchFamily="18" charset="0"/>
              </a:rPr>
              <a:t>Vicryl</a:t>
            </a:r>
            <a:r>
              <a:rPr lang="en-US" sz="2400" dirty="0">
                <a:cs typeface="Times New Roman" panose="02020603050405020304" pitchFamily="18" charset="0"/>
              </a:rPr>
              <a:t> stitches.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62595E-5DC2-8910-5DB0-03003CA4B85E}"/>
              </a:ext>
            </a:extLst>
          </p:cNvPr>
          <p:cNvGrpSpPr/>
          <p:nvPr/>
        </p:nvGrpSpPr>
        <p:grpSpPr>
          <a:xfrm>
            <a:off x="6343176" y="31777591"/>
            <a:ext cx="6984897" cy="4879995"/>
            <a:chOff x="30987737" y="6334701"/>
            <a:chExt cx="5765276" cy="4249266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C6ED411F-1F72-D47F-4651-5AF55BA77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021025" y="6334701"/>
              <a:ext cx="5731988" cy="4249266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C0F6954-BE5E-AF91-6BBA-3827E2C06D61}"/>
                </a:ext>
              </a:extLst>
            </p:cNvPr>
            <p:cNvSpPr txBox="1"/>
            <p:nvPr/>
          </p:nvSpPr>
          <p:spPr>
            <a:xfrm>
              <a:off x="30987737" y="6520198"/>
              <a:ext cx="956331" cy="3819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cs typeface="Times New Roman" panose="02020603050405020304" pitchFamily="18" charset="0"/>
                </a:rPr>
                <a:t>Fig.3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71E98CA-E269-C5FE-7961-7BF3CADA7EC8}"/>
              </a:ext>
            </a:extLst>
          </p:cNvPr>
          <p:cNvGrpSpPr/>
          <p:nvPr/>
        </p:nvGrpSpPr>
        <p:grpSpPr>
          <a:xfrm>
            <a:off x="6379383" y="36714545"/>
            <a:ext cx="6150353" cy="4977044"/>
            <a:chOff x="30967599" y="10794981"/>
            <a:chExt cx="5785414" cy="4389360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4B94EC5-76D6-59A0-B7D8-1530D80BA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4" r="2771" b="1082"/>
            <a:stretch/>
          </p:blipFill>
          <p:spPr>
            <a:xfrm>
              <a:off x="31021025" y="10862404"/>
              <a:ext cx="5731988" cy="4321937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9A4A8A5-DFDD-9F7E-0F4D-68B6351AA0F0}"/>
                </a:ext>
              </a:extLst>
            </p:cNvPr>
            <p:cNvSpPr txBox="1"/>
            <p:nvPr/>
          </p:nvSpPr>
          <p:spPr>
            <a:xfrm>
              <a:off x="30967599" y="10794981"/>
              <a:ext cx="956331" cy="392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cs typeface="Times New Roman" panose="02020603050405020304" pitchFamily="18" charset="0"/>
                </a:rPr>
                <a:t>Fig.4</a:t>
              </a:r>
            </a:p>
          </p:txBody>
        </p:sp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93546004-D905-603B-42C3-E1A4307E34DF}"/>
              </a:ext>
            </a:extLst>
          </p:cNvPr>
          <p:cNvSpPr/>
          <p:nvPr/>
        </p:nvSpPr>
        <p:spPr>
          <a:xfrm>
            <a:off x="945699" y="38536538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Fig.4 </a:t>
            </a:r>
            <a:r>
              <a:rPr lang="en-US" sz="2400" dirty="0">
                <a:cs typeface="Times New Roman" panose="02020603050405020304" pitchFamily="18" charset="0"/>
              </a:rPr>
              <a:t>The sutures from the CA ligament are passed into the small tunnels through the distal clavicle and tied together.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441F3EA-EDE4-B8CA-2534-0BC718F925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1" r="2121"/>
          <a:stretch/>
        </p:blipFill>
        <p:spPr>
          <a:xfrm>
            <a:off x="21661565" y="9987469"/>
            <a:ext cx="5141332" cy="4233428"/>
          </a:xfrm>
          <a:prstGeom prst="rect">
            <a:avLst/>
          </a:prstGeom>
          <a:ln>
            <a:noFill/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9C317AF-B4F9-B69E-1DF3-D8B7BE01E2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7" r="2121" b="50329"/>
          <a:stretch/>
        </p:blipFill>
        <p:spPr>
          <a:xfrm>
            <a:off x="15518747" y="9638652"/>
            <a:ext cx="5642075" cy="4388281"/>
          </a:xfrm>
          <a:prstGeom prst="rect">
            <a:avLst/>
          </a:prstGeom>
          <a:ln>
            <a:noFill/>
          </a:ln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207D5F3-B402-3538-4B6F-7B8AC38A204C}"/>
              </a:ext>
            </a:extLst>
          </p:cNvPr>
          <p:cNvSpPr txBox="1"/>
          <p:nvPr/>
        </p:nvSpPr>
        <p:spPr>
          <a:xfrm>
            <a:off x="15481462" y="14354672"/>
            <a:ext cx="119075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Twenty-two shoulders in 22 patients (19 males and 3 females) were evaluated with a mean age of 34.4 ± 9 years at the time of surgery. 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 mean interval between the injury and surgery was 53.4 ± 36.7 days. 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 mean duration of postoperative follow-up was 49.9 ± 11.8 months. 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According to the Rockwood classification, there were 5 (22.6%) type-III and 17 (77.2%) type-V dislocations.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Mean preoperative ASES and CMS were 54.4 ± 7.6 and 64.6 ± 7.2, respectively. 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They improved to 91.8 ± 2.3 (p = 0.0001) and 95.2 ± 3.1 (p = 0.0001), respectively at  final FU. 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C852BF4F-48D9-12BC-EC71-340B040FB1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9340" r="1507" b="7824"/>
          <a:stretch/>
        </p:blipFill>
        <p:spPr>
          <a:xfrm>
            <a:off x="15768177" y="19743394"/>
            <a:ext cx="11800225" cy="2809199"/>
          </a:xfrm>
          <a:prstGeom prst="rect">
            <a:avLst/>
          </a:prstGeom>
          <a:ln>
            <a:noFill/>
          </a:ln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32D97AD-E56E-A2F2-2AD1-3DCA8C31BC5A}"/>
              </a:ext>
            </a:extLst>
          </p:cNvPr>
          <p:cNvSpPr txBox="1"/>
          <p:nvPr/>
        </p:nvSpPr>
        <p:spPr>
          <a:xfrm>
            <a:off x="15324784" y="8779307"/>
            <a:ext cx="1334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/>
              <a:t>Demographics</a:t>
            </a:r>
            <a:endParaRPr lang="it-IT" sz="3200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70E0EA0-91C6-29FB-EBD4-F44F48537A07}"/>
              </a:ext>
            </a:extLst>
          </p:cNvPr>
          <p:cNvSpPr txBox="1"/>
          <p:nvPr/>
        </p:nvSpPr>
        <p:spPr>
          <a:xfrm>
            <a:off x="15338639" y="18879270"/>
            <a:ext cx="1334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Clinical and </a:t>
            </a:r>
            <a:r>
              <a:rPr lang="it-IT" sz="3200" b="1" dirty="0" err="1"/>
              <a:t>radiolgical</a:t>
            </a:r>
            <a:endParaRPr lang="it-IT" sz="3200" dirty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EDEB7E24-0045-7DCB-D44A-43F2CFB180AF}"/>
              </a:ext>
            </a:extLst>
          </p:cNvPr>
          <p:cNvSpPr/>
          <p:nvPr/>
        </p:nvSpPr>
        <p:spPr>
          <a:xfrm>
            <a:off x="15561366" y="23116094"/>
            <a:ext cx="12007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The mean preoperative CCD was 22.4 ± 3.2 mm while the mean CCD ratio was 2.1 ± 0.1. 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At final FU, the mean CCD was 11.9 ± 1.4 mm (p = 0.002) and the mean CCD ratio was 1.1 ± 0.1 (p = 0.009). 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No recurrence of instability was observed although button cutout was observed in 1 patient 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One patient developed a local infection and four patients referred some shoulder discomfort. 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Heterotopic ossifications were observed in three patients. </a:t>
            </a:r>
            <a:endParaRPr lang="it-IT" sz="2400" dirty="0"/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8777B7B7-321E-1E7C-1D9A-B2DC148CD4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71312" y="26795633"/>
            <a:ext cx="4999229" cy="3749422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1A4BF3B3-3606-FAC4-4E42-9ABBD17FCDD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316" b="22656"/>
          <a:stretch/>
        </p:blipFill>
        <p:spPr>
          <a:xfrm>
            <a:off x="15791785" y="26795633"/>
            <a:ext cx="5198687" cy="38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9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1088</Words>
  <Application>Microsoft Macintosh PowerPoint</Application>
  <PresentationFormat>Personalizzato</PresentationFormat>
  <Paragraphs>58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Mocini</dc:creator>
  <cp:lastModifiedBy>alberto adelmann</cp:lastModifiedBy>
  <cp:revision>19</cp:revision>
  <dcterms:created xsi:type="dcterms:W3CDTF">2022-05-08T09:48:16Z</dcterms:created>
  <dcterms:modified xsi:type="dcterms:W3CDTF">2024-05-05T09:56:21Z</dcterms:modified>
</cp:coreProperties>
</file>